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3" r:id="rId2"/>
  </p:sldIdLst>
  <p:sldSz cx="6858000" cy="9144000" type="screen4x3"/>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33F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265" autoAdjust="0"/>
    <p:restoredTop sz="94630" autoAdjust="0"/>
  </p:normalViewPr>
  <p:slideViewPr>
    <p:cSldViewPr>
      <p:cViewPr>
        <p:scale>
          <a:sx n="66" d="100"/>
          <a:sy n="66" d="100"/>
        </p:scale>
        <p:origin x="1626" y="48"/>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20207" cy="493633"/>
          </a:xfrm>
          <a:prstGeom prst="rect">
            <a:avLst/>
          </a:prstGeom>
        </p:spPr>
        <p:txBody>
          <a:bodyPr vert="horz" lIns="91460" tIns="45732" rIns="91460" bIns="45732"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7174" y="3"/>
            <a:ext cx="2920207" cy="493633"/>
          </a:xfrm>
          <a:prstGeom prst="rect">
            <a:avLst/>
          </a:prstGeom>
        </p:spPr>
        <p:txBody>
          <a:bodyPr vert="horz" lIns="91460" tIns="45732" rIns="91460" bIns="45732"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2" y="9377319"/>
            <a:ext cx="2920207" cy="493633"/>
          </a:xfrm>
          <a:prstGeom prst="rect">
            <a:avLst/>
          </a:prstGeom>
        </p:spPr>
        <p:txBody>
          <a:bodyPr vert="horz" lIns="91460" tIns="45732" rIns="91460" bIns="45732"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7174" y="9377319"/>
            <a:ext cx="2920207" cy="493633"/>
          </a:xfrm>
          <a:prstGeom prst="rect">
            <a:avLst/>
          </a:prstGeom>
        </p:spPr>
        <p:txBody>
          <a:bodyPr vert="horz" lIns="91460" tIns="45732" rIns="91460" bIns="45732" rtlCol="0" anchor="b"/>
          <a:lstStyle>
            <a:lvl1pPr algn="r">
              <a:defRPr sz="1200"/>
            </a:lvl1pPr>
          </a:lstStyle>
          <a:p>
            <a:fld id="{A60C1D9C-4153-45A3-ABA8-5AC906D32479}" type="slidenum">
              <a:rPr kumimoji="1" lang="ja-JP" altLang="en-US" smtClean="0"/>
              <a:t>‹#›</a:t>
            </a:fld>
            <a:endParaRPr kumimoji="1" lang="ja-JP" altLang="en-US" dirty="0"/>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20207" cy="493633"/>
          </a:xfrm>
          <a:prstGeom prst="rect">
            <a:avLst/>
          </a:prstGeom>
        </p:spPr>
        <p:txBody>
          <a:bodyPr vert="horz" lIns="91460" tIns="45732" rIns="91460" bIns="4573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7174" y="3"/>
            <a:ext cx="2920207" cy="493633"/>
          </a:xfrm>
          <a:prstGeom prst="rect">
            <a:avLst/>
          </a:prstGeom>
        </p:spPr>
        <p:txBody>
          <a:bodyPr vert="horz" lIns="91460" tIns="45732" rIns="91460" bIns="45732"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1981200" y="739775"/>
            <a:ext cx="2776538" cy="3703638"/>
          </a:xfrm>
          <a:prstGeom prst="rect">
            <a:avLst/>
          </a:prstGeom>
          <a:noFill/>
          <a:ln w="12700">
            <a:solidFill>
              <a:prstClr val="black"/>
            </a:solidFill>
          </a:ln>
        </p:spPr>
        <p:txBody>
          <a:bodyPr vert="horz" lIns="91460" tIns="45732" rIns="91460" bIns="45732" rtlCol="0" anchor="ctr"/>
          <a:lstStyle/>
          <a:p>
            <a:endParaRPr lang="ja-JP" altLang="en-US" dirty="0"/>
          </a:p>
        </p:txBody>
      </p:sp>
      <p:sp>
        <p:nvSpPr>
          <p:cNvPr id="5" name="ノート プレースホルダー 4"/>
          <p:cNvSpPr>
            <a:spLocks noGrp="1"/>
          </p:cNvSpPr>
          <p:nvPr>
            <p:ph type="body" sz="quarter" idx="3"/>
          </p:nvPr>
        </p:nvSpPr>
        <p:spPr>
          <a:xfrm>
            <a:off x="673894" y="4689517"/>
            <a:ext cx="5391150" cy="4442698"/>
          </a:xfrm>
          <a:prstGeom prst="rect">
            <a:avLst/>
          </a:prstGeom>
        </p:spPr>
        <p:txBody>
          <a:bodyPr vert="horz" lIns="91460" tIns="45732" rIns="91460" bIns="45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7319"/>
            <a:ext cx="2920207" cy="493633"/>
          </a:xfrm>
          <a:prstGeom prst="rect">
            <a:avLst/>
          </a:prstGeom>
        </p:spPr>
        <p:txBody>
          <a:bodyPr vert="horz" lIns="91460" tIns="45732" rIns="91460" bIns="4573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7174" y="9377319"/>
            <a:ext cx="2920207" cy="493633"/>
          </a:xfrm>
          <a:prstGeom prst="rect">
            <a:avLst/>
          </a:prstGeom>
        </p:spPr>
        <p:txBody>
          <a:bodyPr vert="horz" lIns="91460" tIns="45732" rIns="91460" bIns="45732" rtlCol="0" anchor="b"/>
          <a:lstStyle>
            <a:lvl1pPr algn="r">
              <a:defRPr sz="1200"/>
            </a:lvl1pPr>
          </a:lstStyle>
          <a:p>
            <a:fld id="{FD35E722-DCEB-4B9B-850A-0990A504E40F}" type="slidenum">
              <a:rPr kumimoji="1" lang="ja-JP" altLang="en-US" smtClean="0"/>
              <a:t>‹#›</a:t>
            </a:fld>
            <a:endParaRPr kumimoji="1" lang="ja-JP" altLang="en-US" dirty="0"/>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81200" y="739775"/>
            <a:ext cx="2776538"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dirty="0"/>
          </a:p>
        </p:txBody>
      </p:sp>
    </p:spTree>
    <p:extLst>
      <p:ext uri="{BB962C8B-B14F-4D97-AF65-F5344CB8AC3E}">
        <p14:creationId xmlns:p14="http://schemas.microsoft.com/office/powerpoint/2010/main" val="257304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E9DE77-5CAE-4071-AB06-AED887C2A0B6}" type="datetime1">
              <a:rPr kumimoji="1" lang="ja-JP" altLang="en-US" smtClean="0"/>
              <a:t>2023/10/27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1546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F49E80-3150-47EC-958A-271BC6285AFC}" type="datetime1">
              <a:rPr kumimoji="1" lang="ja-JP" altLang="en-US" smtClean="0"/>
              <a:t>2023/10/27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77169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BF253C-8E32-4982-9A73-9E62C6023558}" type="datetime1">
              <a:rPr kumimoji="1" lang="ja-JP" altLang="en-US" smtClean="0"/>
              <a:t>2023/10/27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30227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FA1F26-1C7C-403F-9C4D-5DCD91084945}" type="datetime1">
              <a:rPr kumimoji="1" lang="ja-JP" altLang="en-US" smtClean="0"/>
              <a:t>2023/10/27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4778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61F85B6-E19B-4739-9640-BCA4B5AFC05A}" type="datetime1">
              <a:rPr kumimoji="1" lang="ja-JP" altLang="en-US" smtClean="0"/>
              <a:t>2023/10/27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6159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A6A77F-97D8-43B4-8482-661733171DF5}" type="datetime1">
              <a:rPr kumimoji="1" lang="ja-JP" altLang="en-US" smtClean="0"/>
              <a:t>2023/10/27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8" name="テキスト ボックス 7"/>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8850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08D9A1-B0C7-46B3-B8A0-870C7E82F57F}" type="datetime1">
              <a:rPr kumimoji="1" lang="ja-JP" altLang="en-US" smtClean="0"/>
              <a:t>2023/10/27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10" name="テキスト ボックス 9"/>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27026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707D45-9341-4981-B457-87238ECFA665}" type="datetime1">
              <a:rPr kumimoji="1" lang="ja-JP" altLang="en-US" smtClean="0"/>
              <a:t>2023/10/27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テキスト ボックス 5"/>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29895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FCA090-01E7-48E7-9E19-0C02A281D89E}" type="datetime1">
              <a:rPr kumimoji="1" lang="ja-JP" altLang="en-US" smtClean="0"/>
              <a:t>2023/10/27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13513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0D9CDF-83BB-42CA-AEBD-4FCDBB3CE1EA}" type="datetime1">
              <a:rPr kumimoji="1" lang="ja-JP" altLang="en-US" smtClean="0"/>
              <a:t>2023/10/27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359421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2FCD5-EC1B-4A93-9182-B8ED9EE70478}" type="datetime1">
              <a:rPr kumimoji="1" lang="ja-JP" altLang="en-US" smtClean="0"/>
              <a:t>2023/10/27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4963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1259411-B762-4FE2-9A07-48D14EF316A3}" type="datetime1">
              <a:rPr kumimoji="1" lang="ja-JP" altLang="en-US" smtClean="0"/>
              <a:t>2023/10/27</a:t>
            </a:fld>
            <a:endParaRPr kumimoji="1" lang="ja-JP" altLang="en-US" dirty="0"/>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表 58"/>
          <p:cNvGraphicFramePr>
            <a:graphicFrameLocks noGrp="1"/>
          </p:cNvGraphicFramePr>
          <p:nvPr>
            <p:extLst>
              <p:ext uri="{D42A27DB-BD31-4B8C-83A1-F6EECF244321}">
                <p14:modId xmlns:p14="http://schemas.microsoft.com/office/powerpoint/2010/main" val="3814421170"/>
              </p:ext>
            </p:extLst>
          </p:nvPr>
        </p:nvGraphicFramePr>
        <p:xfrm>
          <a:off x="116560" y="323528"/>
          <a:ext cx="6624734" cy="960184"/>
        </p:xfrm>
        <a:graphic>
          <a:graphicData uri="http://schemas.openxmlformats.org/drawingml/2006/table">
            <a:tbl>
              <a:tblPr firstRow="1" bandRow="1">
                <a:tableStyleId>{5940675A-B579-460E-94D1-54222C63F5DA}</a:tableStyleId>
              </a:tblPr>
              <a:tblGrid>
                <a:gridCol w="980733">
                  <a:extLst>
                    <a:ext uri="{9D8B030D-6E8A-4147-A177-3AD203B41FA5}">
                      <a16:colId xmlns:a16="http://schemas.microsoft.com/office/drawing/2014/main" val="20000"/>
                    </a:ext>
                  </a:extLst>
                </a:gridCol>
                <a:gridCol w="5644001">
                  <a:extLst>
                    <a:ext uri="{9D8B030D-6E8A-4147-A177-3AD203B41FA5}">
                      <a16:colId xmlns:a16="http://schemas.microsoft.com/office/drawing/2014/main" val="20001"/>
                    </a:ext>
                  </a:extLst>
                </a:gridCol>
              </a:tblGrid>
              <a:tr h="238770">
                <a:tc>
                  <a:txBody>
                    <a:bodyPr/>
                    <a:lstStyle/>
                    <a:p>
                      <a:pPr algn="ctr"/>
                      <a:r>
                        <a:rPr kumimoji="1" lang="ja-JP" altLang="en-US" sz="1500" dirty="0">
                          <a:solidFill>
                            <a:schemeClr val="tx1"/>
                          </a:solidFill>
                          <a:latin typeface="+mn-ea"/>
                          <a:ea typeface="+mn-ea"/>
                        </a:rPr>
                        <a:t>市区町村</a:t>
                      </a:r>
                      <a:endParaRPr kumimoji="1" lang="en-US" altLang="ja-JP" sz="1500" dirty="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500" dirty="0">
                          <a:solidFill>
                            <a:schemeClr val="tx1"/>
                          </a:solidFill>
                          <a:latin typeface="+mn-ea"/>
                          <a:ea typeface="+mn-ea"/>
                        </a:rPr>
                        <a:t>国富町</a:t>
                      </a:r>
                      <a:endParaRPr kumimoji="1" lang="en-US" altLang="ja-JP" sz="1500" dirty="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409302">
                <a:tc>
                  <a:txBody>
                    <a:bodyPr/>
                    <a:lstStyle/>
                    <a:p>
                      <a:pPr algn="ctr"/>
                      <a:r>
                        <a:rPr kumimoji="1" lang="ja-JP" altLang="en-US" sz="1200" dirty="0">
                          <a:latin typeface="+mn-ea"/>
                          <a:ea typeface="+mn-ea"/>
                        </a:rPr>
                        <a:t>認定連携　創業支援　事業者</a:t>
                      </a:r>
                      <a:endParaRPr kumimoji="1" lang="en-US" altLang="ja-JP" sz="1200" dirty="0">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500" dirty="0">
                          <a:solidFill>
                            <a:schemeClr val="tx1"/>
                          </a:solidFill>
                          <a:latin typeface="+mn-ea"/>
                          <a:ea typeface="+mn-ea"/>
                        </a:rPr>
                        <a:t>国富町商工会</a:t>
                      </a:r>
                      <a:endParaRPr kumimoji="1" lang="en-US" altLang="ja-JP" sz="1500" dirty="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68" name="表 67"/>
          <p:cNvGraphicFramePr>
            <a:graphicFrameLocks noGrp="1"/>
          </p:cNvGraphicFramePr>
          <p:nvPr>
            <p:extLst>
              <p:ext uri="{D42A27DB-BD31-4B8C-83A1-F6EECF244321}">
                <p14:modId xmlns:p14="http://schemas.microsoft.com/office/powerpoint/2010/main" val="1519512064"/>
              </p:ext>
            </p:extLst>
          </p:nvPr>
        </p:nvGraphicFramePr>
        <p:xfrm>
          <a:off x="110035" y="5435996"/>
          <a:ext cx="6627911" cy="3312368"/>
        </p:xfrm>
        <a:graphic>
          <a:graphicData uri="http://schemas.openxmlformats.org/drawingml/2006/table">
            <a:tbl>
              <a:tblPr firstRow="1" bandRow="1">
                <a:tableStyleId>{5940675A-B579-460E-94D1-54222C63F5DA}</a:tableStyleId>
              </a:tblPr>
              <a:tblGrid>
                <a:gridCol w="6627911">
                  <a:extLst>
                    <a:ext uri="{9D8B030D-6E8A-4147-A177-3AD203B41FA5}">
                      <a16:colId xmlns:a16="http://schemas.microsoft.com/office/drawing/2014/main" val="20000"/>
                    </a:ext>
                  </a:extLst>
                </a:gridCol>
              </a:tblGrid>
              <a:tr h="3312368">
                <a:tc>
                  <a:txBody>
                    <a:bodyPr/>
                    <a:lstStyle/>
                    <a:p>
                      <a:endParaRPr kumimoji="1" lang="ja-JP" altLang="en-US" sz="1500" dirty="0">
                        <a:solidFill>
                          <a:schemeClr val="tx1"/>
                        </a:solidFill>
                        <a:latin typeface="HG丸ｺﾞｼｯｸM-PRO" pitchFamily="50" charset="-128"/>
                        <a:ea typeface="HG丸ｺﾞｼｯｸM-PRO" pitchFamily="50" charset="-128"/>
                      </a:endParaRPr>
                    </a:p>
                    <a:p>
                      <a:pPr>
                        <a:lnSpc>
                          <a:spcPct val="100000"/>
                        </a:lnSpc>
                      </a:pPr>
                      <a:endParaRPr kumimoji="1" lang="ja-JP" altLang="en-US" sz="1200" dirty="0">
                        <a:solidFill>
                          <a:schemeClr val="tx1"/>
                        </a:solidFill>
                        <a:latin typeface="HG丸ｺﾞｼｯｸM-PRO" pitchFamily="50" charset="-128"/>
                        <a:ea typeface="HG丸ｺﾞｼｯｸM-PRO" pitchFamily="50" charset="-128"/>
                      </a:endParaRPr>
                    </a:p>
                  </a:txBody>
                  <a:tcPr marL="91461" marR="91461" marT="45719" marB="45719">
                    <a:noFill/>
                  </a:tcPr>
                </a:tc>
                <a:extLst>
                  <a:ext uri="{0D108BD9-81ED-4DB2-BD59-A6C34878D82A}">
                    <a16:rowId xmlns:a16="http://schemas.microsoft.com/office/drawing/2014/main" val="10000"/>
                  </a:ext>
                </a:extLst>
              </a:tr>
            </a:tbl>
          </a:graphicData>
        </a:graphic>
      </p:graphicFrame>
      <p:sp>
        <p:nvSpPr>
          <p:cNvPr id="70" name="テキスト ボックス 6"/>
          <p:cNvSpPr txBox="1">
            <a:spLocks noChangeArrowheads="1"/>
          </p:cNvSpPr>
          <p:nvPr/>
        </p:nvSpPr>
        <p:spPr bwMode="auto">
          <a:xfrm>
            <a:off x="232698" y="5482861"/>
            <a:ext cx="32293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t>    ＜全体像＞　</a:t>
            </a:r>
            <a:endParaRPr lang="en-US" altLang="ja-JP" sz="1400" b="1" dirty="0"/>
          </a:p>
          <a:p>
            <a:pPr eaLnBrk="1" hangingPunct="1"/>
            <a:r>
              <a:rPr lang="ja-JP" altLang="en-US" sz="1400" b="1" dirty="0"/>
              <a:t>　　　　</a:t>
            </a:r>
            <a:r>
              <a:rPr lang="en-US" altLang="ja-JP" sz="1100" b="1" dirty="0"/>
              <a:t>※</a:t>
            </a:r>
            <a:r>
              <a:rPr lang="ja-JP" altLang="en-US" sz="1100" b="1" dirty="0"/>
              <a:t>下線は特定創業支援事業</a:t>
            </a:r>
          </a:p>
        </p:txBody>
      </p:sp>
      <p:sp>
        <p:nvSpPr>
          <p:cNvPr id="71" name="ドーナツ 70"/>
          <p:cNvSpPr/>
          <p:nvPr/>
        </p:nvSpPr>
        <p:spPr>
          <a:xfrm rot="20024604">
            <a:off x="1437676" y="6348813"/>
            <a:ext cx="3728938" cy="1768891"/>
          </a:xfrm>
          <a:prstGeom prst="donut">
            <a:avLst>
              <a:gd name="adj" fmla="val 714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72" name="Rectangle 5"/>
          <p:cNvSpPr>
            <a:spLocks noChangeArrowheads="1"/>
          </p:cNvSpPr>
          <p:nvPr/>
        </p:nvSpPr>
        <p:spPr bwMode="auto">
          <a:xfrm>
            <a:off x="4016727" y="5901372"/>
            <a:ext cx="2132585" cy="828319"/>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pPr algn="l">
              <a:defRPr/>
            </a:pPr>
            <a:r>
              <a:rPr lang="ja-JP" altLang="en-US" sz="1200" u="sng" dirty="0">
                <a:solidFill>
                  <a:schemeClr val="tx1"/>
                </a:solidFill>
                <a:latin typeface="+mn-ea"/>
              </a:rPr>
              <a:t>・個別創業塾の実施（別表２）</a:t>
            </a:r>
            <a:endParaRPr lang="en-US" altLang="ja-JP" sz="1200" u="sng" dirty="0">
              <a:solidFill>
                <a:schemeClr val="tx1"/>
              </a:solidFill>
              <a:latin typeface="+mn-ea"/>
            </a:endParaRPr>
          </a:p>
          <a:p>
            <a:pPr algn="l">
              <a:defRPr/>
            </a:pPr>
            <a:r>
              <a:rPr lang="ja-JP" altLang="en-US" sz="1200" dirty="0">
                <a:solidFill>
                  <a:schemeClr val="tx1"/>
                </a:solidFill>
                <a:latin typeface="+mn-ea"/>
              </a:rPr>
              <a:t>・創業者のフォローアップ</a:t>
            </a:r>
            <a:endParaRPr lang="en-US" altLang="ja-JP" sz="1200" dirty="0">
              <a:solidFill>
                <a:schemeClr val="tx1"/>
              </a:solidFill>
              <a:latin typeface="+mn-ea"/>
            </a:endParaRPr>
          </a:p>
          <a:p>
            <a:pPr algn="l">
              <a:defRPr/>
            </a:pPr>
            <a:r>
              <a:rPr lang="ja-JP" altLang="en-US" sz="1200" dirty="0">
                <a:solidFill>
                  <a:schemeClr val="tx1"/>
                </a:solidFill>
                <a:latin typeface="+mn-ea"/>
              </a:rPr>
              <a:t>・補助金活用等の支援</a:t>
            </a:r>
            <a:endParaRPr lang="en-US" altLang="ja-JP" sz="1200" dirty="0">
              <a:solidFill>
                <a:schemeClr val="tx1"/>
              </a:solidFill>
              <a:latin typeface="+mn-ea"/>
            </a:endParaRPr>
          </a:p>
          <a:p>
            <a:pPr algn="l">
              <a:defRPr/>
            </a:pPr>
            <a:endParaRPr lang="en-US" altLang="ja-JP" sz="1200" dirty="0">
              <a:solidFill>
                <a:schemeClr val="tx1"/>
              </a:solidFill>
              <a:latin typeface="+mn-ea"/>
            </a:endParaRPr>
          </a:p>
        </p:txBody>
      </p:sp>
      <p:sp>
        <p:nvSpPr>
          <p:cNvPr id="73" name="角丸四角形 72"/>
          <p:cNvSpPr/>
          <p:nvPr/>
        </p:nvSpPr>
        <p:spPr bwMode="auto">
          <a:xfrm>
            <a:off x="4355324" y="5555454"/>
            <a:ext cx="1431055" cy="351524"/>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国富町商工会</a:t>
            </a:r>
            <a:endParaRPr lang="en-US" altLang="ja-JP" sz="1400" b="1" dirty="0">
              <a:solidFill>
                <a:schemeClr val="tx1"/>
              </a:solidFill>
            </a:endParaRPr>
          </a:p>
        </p:txBody>
      </p:sp>
      <p:sp>
        <p:nvSpPr>
          <p:cNvPr id="76" name="Rectangle 5"/>
          <p:cNvSpPr>
            <a:spLocks noChangeArrowheads="1"/>
          </p:cNvSpPr>
          <p:nvPr/>
        </p:nvSpPr>
        <p:spPr bwMode="auto">
          <a:xfrm>
            <a:off x="2356975" y="7191571"/>
            <a:ext cx="2189456" cy="828866"/>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wrap="square" lIns="85895" tIns="44665" rIns="85895" bIns="44665">
            <a:spAutoFit/>
          </a:bodyPr>
          <a:lstStyle/>
          <a:p>
            <a:pPr algn="l">
              <a:defRPr/>
            </a:pPr>
            <a:r>
              <a:rPr lang="ja-JP" altLang="en-US" sz="1200" dirty="0">
                <a:solidFill>
                  <a:schemeClr val="tx1"/>
                </a:solidFill>
                <a:latin typeface="Calibri" pitchFamily="34" charset="0"/>
              </a:rPr>
              <a:t>・ワンストップ相談窓口（別表１）</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・創業希望者の情報管理</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・補助金活用等の支援</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・空き店舗活用等の支援</a:t>
            </a:r>
            <a:endParaRPr lang="en-US" altLang="ja-JP" sz="1200" dirty="0">
              <a:solidFill>
                <a:schemeClr val="tx1"/>
              </a:solidFill>
              <a:latin typeface="Calibri" pitchFamily="34" charset="0"/>
            </a:endParaRPr>
          </a:p>
        </p:txBody>
      </p:sp>
      <p:sp>
        <p:nvSpPr>
          <p:cNvPr id="77" name="角丸四角形 76"/>
          <p:cNvSpPr/>
          <p:nvPr/>
        </p:nvSpPr>
        <p:spPr bwMode="auto">
          <a:xfrm>
            <a:off x="2669789" y="6948468"/>
            <a:ext cx="1490564" cy="251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国富町</a:t>
            </a:r>
            <a:endParaRPr lang="en-US" altLang="ja-JP" sz="1400" b="1" dirty="0">
              <a:solidFill>
                <a:schemeClr val="tx1"/>
              </a:solidFill>
            </a:endParaRPr>
          </a:p>
        </p:txBody>
      </p:sp>
      <p:sp>
        <p:nvSpPr>
          <p:cNvPr id="78" name="ストライプ矢印 77"/>
          <p:cNvSpPr/>
          <p:nvPr/>
        </p:nvSpPr>
        <p:spPr>
          <a:xfrm rot="16200000">
            <a:off x="3208474" y="7663842"/>
            <a:ext cx="440907" cy="1584325"/>
          </a:xfrm>
          <a:prstGeom prst="stripedRightArrow">
            <a:avLst>
              <a:gd name="adj1" fmla="val 50400"/>
              <a:gd name="adj2" fmla="val 52948"/>
            </a:avLst>
          </a:prstGeom>
          <a:solidFill>
            <a:schemeClr val="accent1">
              <a:lumMod val="90000"/>
            </a:schemeClr>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82" name="テキスト ボックス 115"/>
          <p:cNvSpPr txBox="1">
            <a:spLocks noChangeArrowheads="1"/>
          </p:cNvSpPr>
          <p:nvPr/>
        </p:nvSpPr>
        <p:spPr bwMode="auto">
          <a:xfrm>
            <a:off x="2348880" y="8666608"/>
            <a:ext cx="2198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800" b="1" dirty="0">
                <a:solidFill>
                  <a:srgbClr val="FF0000"/>
                </a:solidFill>
              </a:rPr>
              <a:t>創業希望者、創業者</a:t>
            </a:r>
          </a:p>
        </p:txBody>
      </p:sp>
      <p:sp>
        <p:nvSpPr>
          <p:cNvPr id="85" name="Rectangle 5"/>
          <p:cNvSpPr>
            <a:spLocks noChangeArrowheads="1"/>
          </p:cNvSpPr>
          <p:nvPr/>
        </p:nvSpPr>
        <p:spPr bwMode="auto">
          <a:xfrm>
            <a:off x="4633630" y="7755349"/>
            <a:ext cx="1954190" cy="502911"/>
          </a:xfrm>
          <a:prstGeom prst="rect">
            <a:avLst/>
          </a:prstGeom>
          <a:gradFill>
            <a:gsLst>
              <a:gs pos="0">
                <a:srgbClr val="CCFFCC"/>
              </a:gs>
              <a:gs pos="50000">
                <a:schemeClr val="bg1"/>
              </a:gs>
              <a:gs pos="100000">
                <a:schemeClr val="bg1"/>
              </a:gs>
            </a:gsLst>
            <a:lin ang="5400000" scaled="0"/>
          </a:gradFill>
          <a:ln w="15875">
            <a:solidFill>
              <a:schemeClr val="accent1">
                <a:lumMod val="75000"/>
              </a:schemeClr>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l">
              <a:defRPr/>
            </a:pPr>
            <a:r>
              <a:rPr lang="ja-JP" altLang="en-US" sz="1200" dirty="0">
                <a:solidFill>
                  <a:schemeClr val="tx1"/>
                </a:solidFill>
                <a:latin typeface="Calibri" pitchFamily="34" charset="0"/>
              </a:rPr>
              <a:t>・農業全般に関する相談</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・情報提供</a:t>
            </a:r>
            <a:endParaRPr lang="en-US" altLang="ja-JP" sz="1200" dirty="0">
              <a:solidFill>
                <a:schemeClr val="tx1"/>
              </a:solidFill>
              <a:latin typeface="Calibri" pitchFamily="34" charset="0"/>
            </a:endParaRPr>
          </a:p>
        </p:txBody>
      </p:sp>
      <p:sp>
        <p:nvSpPr>
          <p:cNvPr id="86" name="角丸四角形 85"/>
          <p:cNvSpPr/>
          <p:nvPr/>
        </p:nvSpPr>
        <p:spPr bwMode="auto">
          <a:xfrm>
            <a:off x="786174" y="6090200"/>
            <a:ext cx="1327110" cy="293804"/>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金融機関</a:t>
            </a:r>
            <a:endParaRPr lang="en-US" altLang="ja-JP" sz="1400" b="1" dirty="0">
              <a:solidFill>
                <a:schemeClr val="tx1"/>
              </a:solidFill>
            </a:endParaRPr>
          </a:p>
        </p:txBody>
      </p:sp>
      <p:sp>
        <p:nvSpPr>
          <p:cNvPr id="87" name="二方向矢印 86"/>
          <p:cNvSpPr/>
          <p:nvPr/>
        </p:nvSpPr>
        <p:spPr bwMode="auto">
          <a:xfrm rot="16200000">
            <a:off x="4967490" y="6606050"/>
            <a:ext cx="576759" cy="1185863"/>
          </a:xfrm>
          <a:prstGeom prst="leftUpArrow">
            <a:avLst>
              <a:gd name="adj1" fmla="val 39536"/>
              <a:gd name="adj2" fmla="val 34594"/>
              <a:gd name="adj3" fmla="val 34951"/>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dirty="0">
              <a:ea typeface="ＭＳ Ｐゴシック" pitchFamily="50" charset="-128"/>
            </a:endParaRPr>
          </a:p>
        </p:txBody>
      </p:sp>
      <p:sp>
        <p:nvSpPr>
          <p:cNvPr id="88" name="正方形/長方形 125"/>
          <p:cNvSpPr>
            <a:spLocks noChangeArrowheads="1"/>
          </p:cNvSpPr>
          <p:nvPr/>
        </p:nvSpPr>
        <p:spPr bwMode="auto">
          <a:xfrm>
            <a:off x="4916548" y="6961756"/>
            <a:ext cx="583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400" b="1" dirty="0"/>
              <a:t>連 携</a:t>
            </a:r>
          </a:p>
        </p:txBody>
      </p:sp>
      <p:graphicFrame>
        <p:nvGraphicFramePr>
          <p:cNvPr id="93" name="表 92"/>
          <p:cNvGraphicFramePr>
            <a:graphicFrameLocks noGrp="1"/>
          </p:cNvGraphicFramePr>
          <p:nvPr>
            <p:extLst>
              <p:ext uri="{D42A27DB-BD31-4B8C-83A1-F6EECF244321}">
                <p14:modId xmlns:p14="http://schemas.microsoft.com/office/powerpoint/2010/main" val="50821893"/>
              </p:ext>
            </p:extLst>
          </p:nvPr>
        </p:nvGraphicFramePr>
        <p:xfrm>
          <a:off x="117305" y="1378915"/>
          <a:ext cx="6625479" cy="1296144"/>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2">
                  <a:extLst>
                    <a:ext uri="{9D8B030D-6E8A-4147-A177-3AD203B41FA5}">
                      <a16:colId xmlns:a16="http://schemas.microsoft.com/office/drawing/2014/main" val="20001"/>
                    </a:ext>
                  </a:extLst>
                </a:gridCol>
              </a:tblGrid>
              <a:tr h="1296144">
                <a:tc>
                  <a:txBody>
                    <a:bodyPr/>
                    <a:lstStyle/>
                    <a:p>
                      <a:pPr algn="ctr"/>
                      <a:r>
                        <a:rPr kumimoji="1" lang="ja-JP" altLang="en-US" sz="1500" dirty="0">
                          <a:latin typeface="+mn-ea"/>
                          <a:ea typeface="+mn-ea"/>
                        </a:rPr>
                        <a:t>概　要</a:t>
                      </a:r>
                      <a:endParaRPr kumimoji="1" lang="ja-JP" altLang="en-US" sz="15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baseline="0" dirty="0">
                          <a:latin typeface="+mn-ea"/>
                          <a:ea typeface="+mn-ea"/>
                        </a:rPr>
                        <a:t>　国富町は、国富町商工会と連携して農商工連携の雇用創出の取組みを推進しているが、本計画により、特に創業支援の取組みを強化することで、年間２件（人）の創業の実現を目指す。</a:t>
                      </a:r>
                      <a:endParaRPr lang="en-US" altLang="ja-JP" sz="1200" baseline="0" dirty="0">
                        <a:latin typeface="+mn-ea"/>
                        <a:ea typeface="+mn-ea"/>
                      </a:endParaRPr>
                    </a:p>
                    <a:p>
                      <a:r>
                        <a:rPr lang="ja-JP" altLang="en-US" sz="1200" baseline="0" dirty="0">
                          <a:latin typeface="+mn-ea"/>
                          <a:ea typeface="+mn-ea"/>
                        </a:rPr>
                        <a:t>　平成２７年から令和７年にかけて、創業希望者に対して、窓口相談、個別創業塾、個別経営相談等により創業希望者の技量とニーズに合わせた、きめ細やかで継続的な支援を実施する。</a:t>
                      </a:r>
                      <a:endParaRPr lang="en-US" altLang="ja-JP" sz="1200" baseline="0" dirty="0">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237431050"/>
              </p:ext>
            </p:extLst>
          </p:nvPr>
        </p:nvGraphicFramePr>
        <p:xfrm>
          <a:off x="111251" y="2787618"/>
          <a:ext cx="6625480" cy="432048"/>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3">
                  <a:extLst>
                    <a:ext uri="{9D8B030D-6E8A-4147-A177-3AD203B41FA5}">
                      <a16:colId xmlns:a16="http://schemas.microsoft.com/office/drawing/2014/main" val="20001"/>
                    </a:ext>
                  </a:extLst>
                </a:gridCol>
              </a:tblGrid>
              <a:tr h="432048">
                <a:tc>
                  <a:txBody>
                    <a:bodyPr/>
                    <a:lstStyle/>
                    <a:p>
                      <a:pPr algn="ctr"/>
                      <a:r>
                        <a:rPr kumimoji="1" lang="ja-JP" altLang="en-US" sz="1200" dirty="0">
                          <a:solidFill>
                            <a:schemeClr val="tx1"/>
                          </a:solidFill>
                          <a:latin typeface="+mn-ea"/>
                          <a:ea typeface="+mn-ea"/>
                        </a:rPr>
                        <a:t>年間目標数</a:t>
                      </a:r>
                    </a:p>
                  </a:txBody>
                  <a:tcPr marL="91461" marR="91461" marT="45721" marB="45721" anchor="ctr">
                    <a:solidFill>
                      <a:srgbClr val="CCFFCC"/>
                    </a:solidFill>
                  </a:tcPr>
                </a:tc>
                <a:tc>
                  <a:txBody>
                    <a:bodyPr/>
                    <a:lstStyle/>
                    <a:p>
                      <a:r>
                        <a:rPr lang="ja-JP" altLang="en-US" sz="1200" dirty="0">
                          <a:solidFill>
                            <a:schemeClr val="tx1"/>
                          </a:solidFill>
                          <a:latin typeface="+mn-ea"/>
                          <a:ea typeface="+mn-ea"/>
                        </a:rPr>
                        <a:t>創業支援者件数：述べ１２件（実数６件（人））　　　創業者数：述べ４件（実数２件（人））</a:t>
                      </a:r>
                      <a:endParaRPr lang="en-US" altLang="ja-JP" sz="1200" dirty="0">
                        <a:solidFill>
                          <a:schemeClr val="tx1"/>
                        </a:solidFill>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sp>
        <p:nvSpPr>
          <p:cNvPr id="2" name="スライド番号プレースホルダー 1"/>
          <p:cNvSpPr>
            <a:spLocks noGrp="1"/>
          </p:cNvSpPr>
          <p:nvPr>
            <p:ph type="sldNum" sz="quarter" idx="12"/>
          </p:nvPr>
        </p:nvSpPr>
        <p:spPr>
          <a:xfrm>
            <a:off x="5157192" y="8693681"/>
            <a:ext cx="1600200" cy="486833"/>
          </a:xfrm>
        </p:spPr>
        <p:txBody>
          <a:bodyPr/>
          <a:lstStyle/>
          <a:p>
            <a:fld id="{D9550142-B990-490A-A107-ED7302A7FD52}" type="slidenum">
              <a:rPr kumimoji="1" lang="ja-JP" altLang="en-US" smtClean="0"/>
              <a:t>1</a:t>
            </a:fld>
            <a:endParaRPr kumimoji="1" lang="ja-JP" alt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4993" y="3775887"/>
            <a:ext cx="5324475" cy="1354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4" name="表 93"/>
          <p:cNvGraphicFramePr>
            <a:graphicFrameLocks noGrp="1"/>
          </p:cNvGraphicFramePr>
          <p:nvPr>
            <p:extLst>
              <p:ext uri="{D42A27DB-BD31-4B8C-83A1-F6EECF244321}">
                <p14:modId xmlns:p14="http://schemas.microsoft.com/office/powerpoint/2010/main" val="378385150"/>
              </p:ext>
            </p:extLst>
          </p:nvPr>
        </p:nvGraphicFramePr>
        <p:xfrm>
          <a:off x="110878" y="3304543"/>
          <a:ext cx="6626225" cy="1987537"/>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1308">
                  <a:extLst>
                    <a:ext uri="{9D8B030D-6E8A-4147-A177-3AD203B41FA5}">
                      <a16:colId xmlns:a16="http://schemas.microsoft.com/office/drawing/2014/main" val="20001"/>
                    </a:ext>
                  </a:extLst>
                </a:gridCol>
              </a:tblGrid>
              <a:tr h="1987537">
                <a:tc>
                  <a:txBody>
                    <a:bodyPr/>
                    <a:lstStyle/>
                    <a:p>
                      <a:pPr algn="ctr"/>
                      <a:r>
                        <a:rPr kumimoji="1" lang="ja-JP" altLang="en-US" sz="1500" dirty="0">
                          <a:solidFill>
                            <a:schemeClr val="tx1"/>
                          </a:solidFill>
                          <a:latin typeface="HG丸ｺﾞｼｯｸM-PRO" pitchFamily="50" charset="-128"/>
                          <a:ea typeface="HG丸ｺﾞｼｯｸM-PRO" pitchFamily="50" charset="-128"/>
                        </a:rPr>
                        <a:t>特徴</a:t>
                      </a:r>
                    </a:p>
                  </a:txBody>
                  <a:tcPr marL="91461" marR="91461" marT="45695" marB="45695" anchor="ctr">
                    <a:solidFill>
                      <a:srgbClr val="CC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　国富町では、ビジネスモデル作成、資金調達など創業に必要となる要素に応じて、関係機関の強みを生かした適切な創業支援の提供を行います。</a:t>
                      </a: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txBody>
                  <a:tcPr marL="91461" marR="91461" marT="45695" marB="45695"/>
                </a:tc>
                <a:extLst>
                  <a:ext uri="{0D108BD9-81ED-4DB2-BD59-A6C34878D82A}">
                    <a16:rowId xmlns:a16="http://schemas.microsoft.com/office/drawing/2014/main" val="10000"/>
                  </a:ext>
                </a:extLst>
              </a:tr>
            </a:tbl>
          </a:graphicData>
        </a:graphic>
      </p:graphicFrame>
      <p:sp>
        <p:nvSpPr>
          <p:cNvPr id="22" name="Rectangle 5"/>
          <p:cNvSpPr>
            <a:spLocks noChangeArrowheads="1"/>
          </p:cNvSpPr>
          <p:nvPr/>
        </p:nvSpPr>
        <p:spPr bwMode="auto">
          <a:xfrm>
            <a:off x="419579" y="6375073"/>
            <a:ext cx="2132585" cy="573395"/>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pPr algn="l">
              <a:defRPr/>
            </a:pPr>
            <a:endParaRPr lang="en-US" altLang="ja-JP" sz="1200" dirty="0">
              <a:solidFill>
                <a:schemeClr val="tx1"/>
              </a:solidFill>
              <a:latin typeface="+mn-ea"/>
            </a:endParaRPr>
          </a:p>
          <a:p>
            <a:pPr algn="l">
              <a:defRPr/>
            </a:pPr>
            <a:endParaRPr lang="en-US" altLang="ja-JP" sz="1200" dirty="0">
              <a:solidFill>
                <a:schemeClr val="tx1"/>
              </a:solidFill>
              <a:latin typeface="+mn-ea"/>
            </a:endParaRPr>
          </a:p>
          <a:p>
            <a:pPr algn="l">
              <a:defRPr/>
            </a:pPr>
            <a:r>
              <a:rPr lang="ja-JP" altLang="en-US" sz="1200" dirty="0">
                <a:solidFill>
                  <a:schemeClr val="tx1"/>
                </a:solidFill>
                <a:latin typeface="+mn-ea"/>
              </a:rPr>
              <a:t>・経営金融等相談窓口</a:t>
            </a:r>
            <a:endParaRPr lang="en-US" altLang="ja-JP" sz="1200" dirty="0">
              <a:solidFill>
                <a:schemeClr val="tx1"/>
              </a:solidFill>
              <a:latin typeface="+mn-ea"/>
            </a:endParaRPr>
          </a:p>
          <a:p>
            <a:pPr algn="l">
              <a:defRPr/>
            </a:pPr>
            <a:r>
              <a:rPr lang="ja-JP" altLang="en-US" sz="1200" dirty="0">
                <a:solidFill>
                  <a:schemeClr val="tx1"/>
                </a:solidFill>
                <a:latin typeface="+mn-ea"/>
              </a:rPr>
              <a:t>・金融支援</a:t>
            </a:r>
            <a:endParaRPr lang="en-US" altLang="ja-JP" sz="1200" dirty="0">
              <a:solidFill>
                <a:schemeClr val="tx1"/>
              </a:solidFill>
              <a:latin typeface="+mn-ea"/>
            </a:endParaRPr>
          </a:p>
          <a:p>
            <a:pPr algn="l">
              <a:defRPr/>
            </a:pPr>
            <a:endParaRPr lang="en-US" altLang="ja-JP" sz="1200" dirty="0">
              <a:solidFill>
                <a:schemeClr val="tx1"/>
              </a:solidFill>
              <a:latin typeface="+mn-ea"/>
            </a:endParaRPr>
          </a:p>
          <a:p>
            <a:pPr algn="l">
              <a:defRPr/>
            </a:pPr>
            <a:endParaRPr lang="en-US" altLang="ja-JP" sz="1200" dirty="0">
              <a:solidFill>
                <a:schemeClr val="tx1"/>
              </a:solidFill>
              <a:latin typeface="+mn-ea"/>
            </a:endParaRPr>
          </a:p>
        </p:txBody>
      </p:sp>
      <p:sp>
        <p:nvSpPr>
          <p:cNvPr id="23" name="角丸四角形 22"/>
          <p:cNvSpPr/>
          <p:nvPr/>
        </p:nvSpPr>
        <p:spPr bwMode="auto">
          <a:xfrm>
            <a:off x="4702529" y="7535639"/>
            <a:ext cx="1816392" cy="210742"/>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地元農業協同組合</a:t>
            </a:r>
            <a:endParaRPr lang="en-US" altLang="ja-JP" sz="1400" b="1" dirty="0">
              <a:solidFill>
                <a:schemeClr val="tx1"/>
              </a:solidFill>
            </a:endParaRPr>
          </a:p>
        </p:txBody>
      </p:sp>
      <p:sp>
        <p:nvSpPr>
          <p:cNvPr id="24" name="Rectangle 5"/>
          <p:cNvSpPr>
            <a:spLocks noChangeArrowheads="1"/>
          </p:cNvSpPr>
          <p:nvPr/>
        </p:nvSpPr>
        <p:spPr bwMode="auto">
          <a:xfrm>
            <a:off x="250171" y="8006901"/>
            <a:ext cx="1863113" cy="659707"/>
          </a:xfrm>
          <a:prstGeom prst="rect">
            <a:avLst/>
          </a:prstGeom>
          <a:gradFill>
            <a:gsLst>
              <a:gs pos="0">
                <a:srgbClr val="CCFFCC"/>
              </a:gs>
              <a:gs pos="50000">
                <a:schemeClr val="bg1"/>
              </a:gs>
              <a:gs pos="100000">
                <a:schemeClr val="bg1"/>
              </a:gs>
            </a:gsLst>
            <a:lin ang="5400000" scaled="0"/>
          </a:gradFill>
          <a:ln w="15875">
            <a:solidFill>
              <a:schemeClr val="accent1">
                <a:lumMod val="75000"/>
              </a:schemeClr>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l">
              <a:defRPr/>
            </a:pPr>
            <a:r>
              <a:rPr lang="ja-JP" altLang="en-US" sz="1200" dirty="0">
                <a:solidFill>
                  <a:schemeClr val="tx1"/>
                </a:solidFill>
                <a:latin typeface="Calibri" pitchFamily="34" charset="0"/>
              </a:rPr>
              <a:t>・情報提供</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・補助金等の支援</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・販路開拓等</a:t>
            </a:r>
            <a:endParaRPr lang="en-US" altLang="ja-JP" sz="1200" dirty="0">
              <a:solidFill>
                <a:schemeClr val="tx1"/>
              </a:solidFill>
              <a:latin typeface="Calibri" pitchFamily="34" charset="0"/>
            </a:endParaRPr>
          </a:p>
        </p:txBody>
      </p:sp>
      <p:sp>
        <p:nvSpPr>
          <p:cNvPr id="25" name="角丸四角形 24"/>
          <p:cNvSpPr/>
          <p:nvPr/>
        </p:nvSpPr>
        <p:spPr bwMode="auto">
          <a:xfrm>
            <a:off x="260967" y="7796062"/>
            <a:ext cx="1816392" cy="210742"/>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その他の協力団体</a:t>
            </a:r>
            <a:endParaRPr lang="en-US" altLang="ja-JP" sz="1400" b="1" dirty="0">
              <a:solidFill>
                <a:schemeClr val="tx1"/>
              </a:solidFill>
            </a:endParaRPr>
          </a:p>
        </p:txBody>
      </p:sp>
      <p:sp>
        <p:nvSpPr>
          <p:cNvPr id="26" name="二方向矢印 25"/>
          <p:cNvSpPr/>
          <p:nvPr/>
        </p:nvSpPr>
        <p:spPr bwMode="auto">
          <a:xfrm rot="10800000">
            <a:off x="608016" y="7103011"/>
            <a:ext cx="1559188" cy="652338"/>
          </a:xfrm>
          <a:prstGeom prst="leftUpArrow">
            <a:avLst>
              <a:gd name="adj1" fmla="val 39536"/>
              <a:gd name="adj2" fmla="val 34594"/>
              <a:gd name="adj3" fmla="val 34951"/>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dirty="0">
              <a:ea typeface="ＭＳ Ｐゴシック" pitchFamily="50" charset="-128"/>
            </a:endParaRPr>
          </a:p>
        </p:txBody>
      </p:sp>
      <p:sp>
        <p:nvSpPr>
          <p:cNvPr id="27" name="正方形/長方形 125"/>
          <p:cNvSpPr>
            <a:spLocks noChangeArrowheads="1"/>
          </p:cNvSpPr>
          <p:nvPr/>
        </p:nvSpPr>
        <p:spPr bwMode="auto">
          <a:xfrm>
            <a:off x="1022936" y="7198981"/>
            <a:ext cx="5914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a:t>連 携</a:t>
            </a:r>
          </a:p>
        </p:txBody>
      </p:sp>
    </p:spTree>
    <p:extLst>
      <p:ext uri="{BB962C8B-B14F-4D97-AF65-F5344CB8AC3E}">
        <p14:creationId xmlns:p14="http://schemas.microsoft.com/office/powerpoint/2010/main" val="167553405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15608</TotalTime>
  <Words>297</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1546</cp:lastModifiedBy>
  <cp:revision>558</cp:revision>
  <cp:lastPrinted>2023-10-27T02:26:59Z</cp:lastPrinted>
  <dcterms:created xsi:type="dcterms:W3CDTF">2013-10-29T02:46:12Z</dcterms:created>
  <dcterms:modified xsi:type="dcterms:W3CDTF">2023-10-27T02:27:08Z</dcterms:modified>
</cp:coreProperties>
</file>